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Hv7r+8oL5X3JM8JBXjLwFim2G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39" Type="http://schemas.openxmlformats.org/officeDocument/2006/relationships/slide" Target="slides/slide35.xml"/><Relationship Id="rId18" Type="http://schemas.openxmlformats.org/officeDocument/2006/relationships/slide" Target="slides/slide14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ustomXml" Target="../customXml/item2.xml"/><Relationship Id="rId7" Type="http://schemas.openxmlformats.org/officeDocument/2006/relationships/slide" Target="slides/slide3.xml"/><Relationship Id="rId20" Type="http://schemas.openxmlformats.org/officeDocument/2006/relationships/slide" Target="slides/slide16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41" Type="http://schemas.openxmlformats.org/officeDocument/2006/relationships/customXml" Target="../customXml/item1.xml"/><Relationship Id="rId40" Type="http://customschemas.google.com/relationships/presentationmetadata" Target="metadata"/><Relationship Id="rId24" Type="http://schemas.openxmlformats.org/officeDocument/2006/relationships/slide" Target="slides/slide20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31" Type="http://schemas.openxmlformats.org/officeDocument/2006/relationships/slide" Target="slides/slide2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14" Type="http://schemas.openxmlformats.org/officeDocument/2006/relationships/slide" Target="slides/slide10.xml"/><Relationship Id="rId43" Type="http://schemas.openxmlformats.org/officeDocument/2006/relationships/customXml" Target="../customXml/item3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6d43c3f1ad1d3e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66d43c3f1ad1d3e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de9a1e4fa_1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4de9a1e4f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de9a1e4f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4de9a1e4fa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de9a1e4fa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24de9a1e4fa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de9a1e4f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4de9a1e4fa_1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de9a1e4f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4de9a1e4fa_1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9a30b44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" name="Google Shape;211;gf9a30b448b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9a30b448b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f9a30b448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9a30b448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f9a30b44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9a30b448b_2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f9a30b448b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9a30b448b_2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f9a30b448b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9a30b448b_2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f9a30b448b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9a30b448b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f9a30b448b_3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9a30b448b_2_3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f9a30b448b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a30b448b_2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f9a30b448b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de9a1e4f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24de9a1e4fa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9a30b448b_3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f9a30b448b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9a30b448b_3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9a30b448b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a30b448b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f9a30b448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de9a1e4f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24de9a1e4fa_1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de9a1e4f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24de9a1e4fa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de9a1e4f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24de9a1e4fa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de9a1e4f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4de9a1e4fa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de9a1e4f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24de9a1e4fa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de9a1e4f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4de9a1e4fa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9"/>
          <p:cNvSpPr txBox="1"/>
          <p:nvPr/>
        </p:nvSpPr>
        <p:spPr>
          <a:xfrm>
            <a:off x="838200" y="88126"/>
            <a:ext cx="12239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Unibuc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/>
          <p:nvPr/>
        </p:nvSpPr>
        <p:spPr>
          <a:xfrm>
            <a:off x="10372575" y="88125"/>
            <a:ext cx="98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 txBox="1"/>
          <p:nvPr/>
        </p:nvSpPr>
        <p:spPr>
          <a:xfrm>
            <a:off x="838199" y="6400412"/>
            <a:ext cx="174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9"/>
          <p:cNvSpPr txBox="1"/>
          <p:nvPr/>
        </p:nvSpPr>
        <p:spPr>
          <a:xfrm>
            <a:off x="10372698" y="6420937"/>
            <a:ext cx="981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no.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ndrei.dumitriu@fmi.unibuc.r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gif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hyperlink" Target="https://www.hackster.io/techmirtz/using-common-cathode-and-common-anode-rgb-led-with-arduino-7f3aa9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books.org/wiki/A-level_Computing/AQA/Paper_2/Fundamentals_of_data_representation/Analogue_and_digital" TargetMode="External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hyperlink" Target="https://www.allaboutcircuits.com/technical-articles/an-introduction-to-digital-signal-processin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Duty_cycle" TargetMode="External"/><Relationship Id="rId4" Type="http://schemas.openxmlformats.org/officeDocument/2006/relationships/image" Target="../media/image13.gif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gif"/><Relationship Id="rId4" Type="http://schemas.openxmlformats.org/officeDocument/2006/relationships/image" Target="../media/image36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allaboutcircuits.com/technical-articles/low-pass-filter-a-pwm-signal-into-an-analog-voltage/" TargetMode="External"/><Relationship Id="rId4" Type="http://schemas.openxmlformats.org/officeDocument/2006/relationships/image" Target="../media/image3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Relationship Id="rId4" Type="http://schemas.openxmlformats.org/officeDocument/2006/relationships/hyperlink" Target="https://www.allaboutcircuits.com/textbook/digital/chpt-3/logic-signal-voltage-level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flaticon.com/authors/vectors-market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Irikos/arduino-style-guid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eb.mit.edu/6.111/volume2/www/f2018/handouts/ATmega328P.pdf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eb.mit.edu/6.111/volume2/www/f2018/handouts/ATmega328P.pdf" TargetMode="External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eb.mit.edu/6.111/volume2/www/f2018/handouts/ATmega328P.pdf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Robotics</a:t>
            </a:r>
            <a:b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no.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24000" y="3295877"/>
            <a:ext cx="9144000" cy="1137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Andrei Dumitriu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andrei.dumitriu@fmi.unibuc.ro</a:t>
            </a:r>
            <a:endParaRPr sz="2000"/>
          </a:p>
        </p:txBody>
      </p:sp>
      <p:sp>
        <p:nvSpPr>
          <p:cNvPr id="89" name="Google Shape;89;p1"/>
          <p:cNvSpPr txBox="1"/>
          <p:nvPr/>
        </p:nvSpPr>
        <p:spPr>
          <a:xfrm>
            <a:off x="3614744" y="4702629"/>
            <a:ext cx="4962512" cy="14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Faculty of Mathematics and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Bucharest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6d43c3f1ad1d3e0_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IDE</a:t>
            </a:r>
            <a:endParaRPr/>
          </a:p>
        </p:txBody>
      </p:sp>
      <p:pic>
        <p:nvPicPr>
          <p:cNvPr id="147" name="Google Shape;147;g66d43c3f1ad1d3e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125" y="1493100"/>
            <a:ext cx="4725751" cy="504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de9a1e4fa_1_52"/>
          <p:cNvSpPr txBox="1"/>
          <p:nvPr>
            <p:ph idx="1" type="body"/>
          </p:nvPr>
        </p:nvSpPr>
        <p:spPr>
          <a:xfrm>
            <a:off x="1117600" y="1825625"/>
            <a:ext cx="976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analogRead():</a:t>
            </a:r>
            <a:r>
              <a:rPr lang="en-US"/>
              <a:t> Read the value from an analog pin.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analogWrite(): </a:t>
            </a:r>
            <a:r>
              <a:rPr lang="en-US"/>
              <a:t>Output a PWM signal.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digitalRead(): </a:t>
            </a:r>
            <a:r>
              <a:rPr lang="en-US"/>
              <a:t>Read the value from a digital pin.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digitalWrite(): </a:t>
            </a:r>
            <a:r>
              <a:rPr lang="en-US"/>
              <a:t>Set a digital pin to HIGH or 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pinMode():  </a:t>
            </a:r>
            <a:r>
              <a:rPr lang="en-US"/>
              <a:t>configure the pin as either INPUT or OUTPUT</a:t>
            </a:r>
            <a:endParaRPr/>
          </a:p>
        </p:txBody>
      </p:sp>
      <p:sp>
        <p:nvSpPr>
          <p:cNvPr id="153" name="Google Shape;153;g24de9a1e4fa_1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Basic functions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sp>
        <p:nvSpPr>
          <p:cNvPr id="159" name="Google Shape;159;p4"/>
          <p:cNvSpPr txBox="1"/>
          <p:nvPr>
            <p:ph idx="1" type="body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LED		  Push button          Resistor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514600"/>
            <a:ext cx="246798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237127"/>
            <a:ext cx="2517004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ySLIfzgkiJPIOXowgGIHgsNoCMywwZjylDaRtjsVCDuldN-xK2cPdIKQM8_Sz3lV_nIBRNVjtSnBKQeXx-L407F1cPq0kV4pdbtKGSahpZ-0KzvDHyIvojbnDRbhhJH30KXsQ-J9" id="162" name="Google Shape;1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3962400"/>
            <a:ext cx="24003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6PNHgOXYQflmlGkMYCPabzQQ1P1DhWBuci1P8cf260uyKl9Y-1pc7BENnQYf96VCXNaguPBR7taZhjtNpVWDBZvLiOZb_w-jGV-qUN3NQt9f4-2pVInJbLt-dIwAAvIOz8C_gzEr" id="163" name="Google Shape;16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1" y="2362200"/>
            <a:ext cx="13620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7531911" y="3503474"/>
            <a:ext cx="2286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Resistors are electrical components used to limit current in a circuit. They are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passive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components, meaning they only consume power (and can't generate it). The resistor's resistance limits the flow of electrons through a circuit.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Breadboard		  	     Potentiometer</a:t>
            </a:r>
            <a:endParaRPr/>
          </a:p>
        </p:txBody>
      </p:sp>
      <p:pic>
        <p:nvPicPr>
          <p:cNvPr descr="https://lh6.googleusercontent.com/cL5P6KnRD2et8GACybdx9WKj2i3jDWT8M_cRy8JZYQgbtXuCs9-Si2_65N59l54A8u8eDXvk6Y5xc8eCJqncMngsyZeHNJBZF3FUMryXpctVSJrIKeRkLRLO6KAZawW4bMstUmDu"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2209801"/>
            <a:ext cx="263144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"/>
          <p:cNvSpPr txBox="1"/>
          <p:nvPr/>
        </p:nvSpPr>
        <p:spPr>
          <a:xfrm>
            <a:off x="6834233" y="5410201"/>
            <a:ext cx="28397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potentiometer is a simple knob that provides a variable resistance, which we can read into the Arduino board as an analog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6284" y="2362200"/>
            <a:ext cx="4619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5670" y="4640262"/>
            <a:ext cx="3236279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RGB LED</a:t>
            </a:r>
            <a:endParaRPr/>
          </a:p>
        </p:txBody>
      </p:sp>
      <p:sp>
        <p:nvSpPr>
          <p:cNvPr id="180" name="Google Shape;18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Have three tiny LEDs of 3 primary colors (</a:t>
            </a:r>
            <a:r>
              <a:rPr b="1" lang="en-US"/>
              <a:t>red, green and blue</a:t>
            </a:r>
            <a:r>
              <a:rPr lang="en-US"/>
              <a:t>) where a terminal is common for all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lh6.googleusercontent.com/rjNrL1P28Ka3BY-DKQC31-youao2j_6Fwd6Mr7h0NH-m0AzBiq3Prf2Nuek5eUzJcZ20HAAMMGVdvAl2ccLFO9e7EBQtrpk1BQz3hBcAM4guMTxatd2LxXlTPfoOzPu2KlZQmzFi" id="181" name="Google Shape;18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238" y="3124994"/>
            <a:ext cx="19907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mwtgG6yyx-j-MUSWKKQzp_f9xLewt1_hFdyW84hz7RsUWT4s6xUE-kkb-fEa-wIeId3QHYPhGfbslV-DZmPzdWXB5nG38iVRckgCAuN-xjtzRMWFOHbdtHR8B55B1spnWPfYa4sn" id="182" name="Google Shape;18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9750" y="2515394"/>
            <a:ext cx="57340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 txBox="1"/>
          <p:nvPr/>
        </p:nvSpPr>
        <p:spPr>
          <a:xfrm>
            <a:off x="6623700" y="5870550"/>
            <a:ext cx="4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Detailed guide on common anode vs common cathode rgb LED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de9a1e4fa_1_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pic>
        <p:nvPicPr>
          <p:cNvPr id="189" name="Google Shape;189;g24de9a1e4fa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825" y="1400900"/>
            <a:ext cx="432435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de9a1e4fa_1_7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pic>
        <p:nvPicPr>
          <p:cNvPr id="195" name="Google Shape;195;g24de9a1e4fa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" y="1690825"/>
            <a:ext cx="11341525" cy="38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de9a1e4fa_1_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pic>
        <p:nvPicPr>
          <p:cNvPr id="201" name="Google Shape;201;g24de9a1e4fa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00" y="1421875"/>
            <a:ext cx="4101000" cy="493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4de9a1e4fa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700" y="2559100"/>
            <a:ext cx="7728900" cy="265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de9a1e4fa_1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Color Coding</a:t>
            </a:r>
            <a:endParaRPr/>
          </a:p>
        </p:txBody>
      </p:sp>
      <p:sp>
        <p:nvSpPr>
          <p:cNvPr id="208" name="Google Shape;208;g24de9a1e4fa_1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When possible, follow the </a:t>
            </a:r>
            <a:r>
              <a:rPr b="1" lang="en-US" sz="2000"/>
              <a:t>wires color scheme: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/>
              <a:t>BLACK </a:t>
            </a:r>
            <a:r>
              <a:rPr lang="en-US" sz="2000"/>
              <a:t>for</a:t>
            </a:r>
            <a:r>
              <a:rPr b="1" lang="en-US" sz="2000"/>
              <a:t> GND (dark colors if not available)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>
                <a:solidFill>
                  <a:srgbClr val="FF0000"/>
                </a:solidFill>
              </a:rPr>
              <a:t>RED </a:t>
            </a:r>
            <a:r>
              <a:rPr lang="en-US" sz="2000"/>
              <a:t>for </a:t>
            </a:r>
            <a:r>
              <a:rPr b="1" lang="en-US" sz="2000"/>
              <a:t>POWER (3.3V / 5V / VIN) (bright colors if not available)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US" sz="2000">
                <a:solidFill>
                  <a:srgbClr val="EA9999"/>
                </a:solidFill>
              </a:rPr>
              <a:t>B</a:t>
            </a:r>
            <a:r>
              <a:rPr b="1" lang="en-US" sz="2000">
                <a:solidFill>
                  <a:srgbClr val="FF9900"/>
                </a:solidFill>
              </a:rPr>
              <a:t>r</a:t>
            </a:r>
            <a:r>
              <a:rPr b="1" lang="en-US" sz="2000">
                <a:solidFill>
                  <a:srgbClr val="FFFF00"/>
                </a:solidFill>
              </a:rPr>
              <a:t>i</a:t>
            </a:r>
            <a:r>
              <a:rPr b="1" lang="en-US" sz="2000">
                <a:solidFill>
                  <a:srgbClr val="00FF00"/>
                </a:solidFill>
              </a:rPr>
              <a:t>g</a:t>
            </a:r>
            <a:r>
              <a:rPr b="1" lang="en-US" sz="2000">
                <a:solidFill>
                  <a:srgbClr val="4A86E8"/>
                </a:solidFill>
              </a:rPr>
              <a:t>h</a:t>
            </a:r>
            <a:r>
              <a:rPr b="1" lang="en-US" sz="2000">
                <a:solidFill>
                  <a:srgbClr val="9900FF"/>
                </a:solidFill>
              </a:rPr>
              <a:t>t</a:t>
            </a:r>
            <a:r>
              <a:rPr b="1" lang="en-US" sz="2000"/>
              <a:t> </a:t>
            </a:r>
            <a:r>
              <a:rPr b="1" lang="en-US" sz="2000">
                <a:solidFill>
                  <a:srgbClr val="FF00FF"/>
                </a:solidFill>
              </a:rPr>
              <a:t>C</a:t>
            </a:r>
            <a:r>
              <a:rPr b="1" lang="en-US" sz="2000">
                <a:solidFill>
                  <a:srgbClr val="980000"/>
                </a:solidFill>
              </a:rPr>
              <a:t>o</a:t>
            </a:r>
            <a:r>
              <a:rPr b="1" lang="en-US" sz="2000">
                <a:solidFill>
                  <a:srgbClr val="FF9900"/>
                </a:solidFill>
              </a:rPr>
              <a:t>l</a:t>
            </a:r>
            <a:r>
              <a:rPr b="1" lang="en-US" sz="2000">
                <a:solidFill>
                  <a:srgbClr val="00FFFF"/>
                </a:solidFill>
              </a:rPr>
              <a:t>o</a:t>
            </a:r>
            <a:r>
              <a:rPr b="1" lang="en-US" sz="2000">
                <a:solidFill>
                  <a:srgbClr val="FFFF00"/>
                </a:solidFill>
              </a:rPr>
              <a:t>r</a:t>
            </a:r>
            <a:r>
              <a:rPr b="1" lang="en-US" sz="2000">
                <a:solidFill>
                  <a:srgbClr val="5B0F00"/>
                </a:solidFill>
              </a:rPr>
              <a:t>e</a:t>
            </a:r>
            <a:r>
              <a:rPr b="1" lang="en-US" sz="2000">
                <a:solidFill>
                  <a:srgbClr val="93C47D"/>
                </a:solidFill>
              </a:rPr>
              <a:t>d</a:t>
            </a:r>
            <a:r>
              <a:rPr b="1" lang="en-US" sz="2000"/>
              <a:t> </a:t>
            </a:r>
            <a:r>
              <a:rPr lang="en-US" sz="2000"/>
              <a:t>for read and write signal (use </a:t>
            </a:r>
            <a:r>
              <a:rPr b="1" lang="en-US" sz="2000">
                <a:solidFill>
                  <a:srgbClr val="FF0000"/>
                </a:solidFill>
              </a:rPr>
              <a:t>red </a:t>
            </a:r>
            <a:r>
              <a:rPr lang="en-US" sz="2000"/>
              <a:t>when none available and </a:t>
            </a:r>
            <a:r>
              <a:rPr b="1" lang="en-US" sz="2000"/>
              <a:t>black </a:t>
            </a:r>
            <a:r>
              <a:rPr lang="en-US" sz="2000"/>
              <a:t>only as a last option)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We know it is not always possible to respect this due to lack of wires, but the first rule is </a:t>
            </a:r>
            <a:r>
              <a:rPr b="1" lang="en-US" sz="2000"/>
              <a:t>NOT USE BLACK FOR POWER OR RED FOR GND!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a30b448b_2_0"/>
          <p:cNvSpPr txBox="1"/>
          <p:nvPr>
            <p:ph type="title"/>
          </p:nvPr>
        </p:nvSpPr>
        <p:spPr>
          <a:xfrm>
            <a:off x="1117600" y="365125"/>
            <a:ext cx="970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Point of view - Signal</a:t>
            </a:r>
            <a:endParaRPr/>
          </a:p>
        </p:txBody>
      </p:sp>
      <p:sp>
        <p:nvSpPr>
          <p:cNvPr id="214" name="Google Shape;214;gf9a30b448b_2_0"/>
          <p:cNvSpPr txBox="1"/>
          <p:nvPr>
            <p:ph idx="1" type="body"/>
          </p:nvPr>
        </p:nvSpPr>
        <p:spPr>
          <a:xfrm>
            <a:off x="711200" y="2133600"/>
            <a:ext cx="10972800" cy="45261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A signal might have 2 interpretations:</a:t>
            </a:r>
            <a:endParaRPr sz="2600"/>
          </a:p>
          <a:p>
            <a:pPr indent="-393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input 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gives information to the system 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is commonly called a reading </a:t>
            </a:r>
            <a:endParaRPr sz="2600"/>
          </a:p>
          <a:p>
            <a:pPr indent="-393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output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gives information to the outside of the system</a:t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These interpretations can also be of 2 types:</a:t>
            </a:r>
            <a:endParaRPr sz="26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600"/>
              <a:t>digital</a:t>
            </a:r>
            <a:endParaRPr sz="26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600"/>
              <a:t>analog</a:t>
            </a:r>
            <a:endParaRPr sz="2600"/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plan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Arduino Uno - a closer look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Arduino, ATMEGA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Signal: Analog and Digital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analogRead, analogWrite, digitalRead, digitalWrite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PWM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Low pass filter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Timers: delay() vs millis()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Coding style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a30b448b_0_82"/>
          <p:cNvSpPr txBox="1"/>
          <p:nvPr>
            <p:ph type="title"/>
          </p:nvPr>
        </p:nvSpPr>
        <p:spPr>
          <a:xfrm>
            <a:off x="1117600" y="365125"/>
            <a:ext cx="957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signals </a:t>
            </a:r>
            <a:endParaRPr/>
          </a:p>
        </p:txBody>
      </p:sp>
      <p:sp>
        <p:nvSpPr>
          <p:cNvPr id="220" name="Google Shape;220;gf9a30b448b_0_82"/>
          <p:cNvSpPr txBox="1"/>
          <p:nvPr>
            <p:ph idx="1" type="body"/>
          </p:nvPr>
        </p:nvSpPr>
        <p:spPr>
          <a:xfrm>
            <a:off x="1117600" y="1825625"/>
            <a:ext cx="1402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Digital signal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Analog signal</a:t>
            </a:r>
            <a:endParaRPr/>
          </a:p>
        </p:txBody>
      </p:sp>
      <p:sp>
        <p:nvSpPr>
          <p:cNvPr id="221" name="Google Shape;221;gf9a30b448b_0_82"/>
          <p:cNvSpPr txBox="1"/>
          <p:nvPr/>
        </p:nvSpPr>
        <p:spPr>
          <a:xfrm>
            <a:off x="8909650" y="2283775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gf9a30b448b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3028819"/>
            <a:ext cx="9144000" cy="314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f9a30b448b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50" y="2105550"/>
            <a:ext cx="8553700" cy="432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f9a30b448b_1_0"/>
          <p:cNvSpPr txBox="1"/>
          <p:nvPr>
            <p:ph type="title"/>
          </p:nvPr>
        </p:nvSpPr>
        <p:spPr>
          <a:xfrm>
            <a:off x="1124900" y="365125"/>
            <a:ext cx="965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signals </a:t>
            </a:r>
            <a:endParaRPr/>
          </a:p>
        </p:txBody>
      </p:sp>
      <p:sp>
        <p:nvSpPr>
          <p:cNvPr id="229" name="Google Shape;229;gf9a30b448b_1_0"/>
          <p:cNvSpPr txBox="1"/>
          <p:nvPr>
            <p:ph idx="1" type="body"/>
          </p:nvPr>
        </p:nvSpPr>
        <p:spPr>
          <a:xfrm>
            <a:off x="609600" y="1371600"/>
            <a:ext cx="111060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Digital signal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Analog signal</a:t>
            </a:r>
            <a:endParaRPr/>
          </a:p>
        </p:txBody>
      </p:sp>
      <p:sp>
        <p:nvSpPr>
          <p:cNvPr id="230" name="Google Shape;230;gf9a30b448b_1_0"/>
          <p:cNvSpPr txBox="1"/>
          <p:nvPr/>
        </p:nvSpPr>
        <p:spPr>
          <a:xfrm>
            <a:off x="10699883" y="4237575"/>
            <a:ext cx="29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9a30b448b_2_81"/>
          <p:cNvSpPr txBox="1"/>
          <p:nvPr>
            <p:ph type="title"/>
          </p:nvPr>
        </p:nvSpPr>
        <p:spPr>
          <a:xfrm>
            <a:off x="1117600" y="365125"/>
            <a:ext cx="974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representation</a:t>
            </a:r>
            <a:endParaRPr/>
          </a:p>
        </p:txBody>
      </p:sp>
      <p:grpSp>
        <p:nvGrpSpPr>
          <p:cNvPr id="236" name="Google Shape;236;gf9a30b448b_2_81"/>
          <p:cNvGrpSpPr/>
          <p:nvPr/>
        </p:nvGrpSpPr>
        <p:grpSpPr>
          <a:xfrm>
            <a:off x="1796953" y="1918402"/>
            <a:ext cx="8640084" cy="4294075"/>
            <a:chOff x="1500152" y="1918402"/>
            <a:chExt cx="6480225" cy="4294075"/>
          </a:xfrm>
        </p:grpSpPr>
        <p:pic>
          <p:nvPicPr>
            <p:cNvPr id="237" name="Google Shape;237;gf9a30b448b_2_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7725" y="1918402"/>
              <a:ext cx="5565999" cy="429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gf9a30b448b_2_81"/>
            <p:cNvSpPr/>
            <p:nvPr/>
          </p:nvSpPr>
          <p:spPr>
            <a:xfrm rot="-5400399">
              <a:off x="575102" y="3820163"/>
              <a:ext cx="2585400" cy="7350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f9a30b448b_2_81"/>
            <p:cNvSpPr/>
            <p:nvPr/>
          </p:nvSpPr>
          <p:spPr>
            <a:xfrm rot="5399601">
              <a:off x="6320027" y="3850289"/>
              <a:ext cx="2585400" cy="7350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gf9a30b448b_2_81"/>
          <p:cNvSpPr txBox="1"/>
          <p:nvPr/>
        </p:nvSpPr>
        <p:spPr>
          <a:xfrm rot="5400000">
            <a:off x="9785183" y="3894150"/>
            <a:ext cx="27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-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Sampling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-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Quantization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f9a30b448b_2_81"/>
          <p:cNvSpPr txBox="1"/>
          <p:nvPr/>
        </p:nvSpPr>
        <p:spPr>
          <a:xfrm rot="-5400000">
            <a:off x="352583" y="3701850"/>
            <a:ext cx="204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Interpolation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9a30b448b_2_166"/>
          <p:cNvSpPr txBox="1"/>
          <p:nvPr>
            <p:ph type="title"/>
          </p:nvPr>
        </p:nvSpPr>
        <p:spPr>
          <a:xfrm>
            <a:off x="1117600" y="365125"/>
            <a:ext cx="9726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Converters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-US" sz="3200"/>
              <a:t>Electrical integrated solutions </a:t>
            </a:r>
            <a:r>
              <a:rPr lang="en-US"/>
              <a:t> </a:t>
            </a:r>
            <a:endParaRPr/>
          </a:p>
        </p:txBody>
      </p:sp>
      <p:pic>
        <p:nvPicPr>
          <p:cNvPr id="247" name="Google Shape;247;gf9a30b448b_2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5467" y="868675"/>
            <a:ext cx="2172400" cy="2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f9a30b448b_2_166"/>
          <p:cNvSpPr txBox="1"/>
          <p:nvPr>
            <p:ph idx="1" type="body"/>
          </p:nvPr>
        </p:nvSpPr>
        <p:spPr>
          <a:xfrm>
            <a:off x="609600" y="1777713"/>
            <a:ext cx="109728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Analog to Digital Converter (ADC)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Digital to Analog Converter (DAC)</a:t>
            </a:r>
            <a:endParaRPr/>
          </a:p>
        </p:txBody>
      </p:sp>
      <p:sp>
        <p:nvSpPr>
          <p:cNvPr id="249" name="Google Shape;249;gf9a30b448b_2_166"/>
          <p:cNvSpPr txBox="1"/>
          <p:nvPr>
            <p:ph idx="1" type="body"/>
          </p:nvPr>
        </p:nvSpPr>
        <p:spPr>
          <a:xfrm>
            <a:off x="609600" y="4385000"/>
            <a:ext cx="109728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Does the Arduino Uno board have converters integrated? </a:t>
            </a:r>
            <a:endParaRPr/>
          </a:p>
        </p:txBody>
      </p:sp>
      <p:pic>
        <p:nvPicPr>
          <p:cNvPr id="250" name="Google Shape;250;gf9a30b448b_2_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367" y="3226775"/>
            <a:ext cx="1366025" cy="1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9a30b448b_2_249"/>
          <p:cNvSpPr txBox="1"/>
          <p:nvPr>
            <p:ph idx="1" type="body"/>
          </p:nvPr>
        </p:nvSpPr>
        <p:spPr>
          <a:xfrm>
            <a:off x="734700" y="1253450"/>
            <a:ext cx="11180100" cy="1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Arduino Uno </a:t>
            </a:r>
            <a:r>
              <a:rPr b="1" lang="en-US"/>
              <a:t>DOES </a:t>
            </a:r>
            <a:r>
              <a:rPr lang="en-US"/>
              <a:t>have an </a:t>
            </a:r>
            <a:r>
              <a:rPr b="1" lang="en-US"/>
              <a:t>ADC </a:t>
            </a:r>
            <a:r>
              <a:rPr lang="en-US"/>
              <a:t>integrated.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Arduino Uno </a:t>
            </a:r>
            <a:r>
              <a:rPr b="1" lang="en-US"/>
              <a:t>DOES NOT</a:t>
            </a:r>
            <a:r>
              <a:rPr lang="en-US"/>
              <a:t> have a </a:t>
            </a:r>
            <a:r>
              <a:rPr b="1" lang="en-US"/>
              <a:t>DAC </a:t>
            </a:r>
            <a:r>
              <a:rPr lang="en-US"/>
              <a:t>integrated.</a:t>
            </a:r>
            <a:endParaRPr/>
          </a:p>
        </p:txBody>
      </p:sp>
      <p:pic>
        <p:nvPicPr>
          <p:cNvPr id="256" name="Google Shape;256;gf9a30b448b_2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09103">
            <a:off x="793276" y="3619975"/>
            <a:ext cx="1366025" cy="1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f9a30b448b_2_249"/>
          <p:cNvSpPr txBox="1"/>
          <p:nvPr/>
        </p:nvSpPr>
        <p:spPr>
          <a:xfrm>
            <a:off x="2987600" y="3682050"/>
            <a:ext cx="10017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we send analog signals?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an external DAC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PWM pins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 txBox="1"/>
          <p:nvPr>
            <p:ph idx="1" type="body"/>
          </p:nvPr>
        </p:nvSpPr>
        <p:spPr>
          <a:xfrm>
            <a:off x="1981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A duty cycle or power cycle is the fraction of one period in which a signal or system is active. Duty cycle is commonly expressed as a percentage or a ratio. A period is the time it takes for a signal to complete an on-and-off cycle. As a formula, a duty cycle (%) may be expressed as:</a:t>
            </a:r>
            <a:endParaRPr sz="1600"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where D is the duty cycle, PW  is the pulse width (pulse active time), and T is the total period of the signal. Thus, a 60% duty cycle means the signal is on 60% of the time but off 40% of the time. The "on time" for a 60% duty cycle could be a fraction of a second, a day, or even a week, depending on the length of the period.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Then, to calculate the output voltage, we have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V_dac = D * V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where D is the duty cycle and V is the signal Voltage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https://en.wikipedia.org/wiki/Duty_cycle</a:t>
            </a:r>
            <a:r>
              <a:rPr lang="en-US" sz="1600"/>
              <a:t> </a:t>
            </a:r>
            <a:endParaRPr sz="1600"/>
          </a:p>
        </p:txBody>
      </p:sp>
      <p:sp>
        <p:nvSpPr>
          <p:cNvPr id="263" name="Google Shape;263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  <p:pic>
        <p:nvPicPr>
          <p:cNvPr id="264" name="Google Shape;2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000" y="3804850"/>
            <a:ext cx="2911975" cy="20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013" y="2264163"/>
            <a:ext cx="13239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9a30b448b_3_84"/>
          <p:cNvSpPr txBox="1"/>
          <p:nvPr>
            <p:ph idx="1" type="body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A technique for getting analog results with digital means</a:t>
            </a:r>
            <a:endParaRPr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271" name="Google Shape;271;gf9a30b448b_3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2586990"/>
            <a:ext cx="304800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9a30b448b_3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2971800"/>
            <a:ext cx="5181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f9a30b448b_3_84"/>
          <p:cNvSpPr txBox="1"/>
          <p:nvPr/>
        </p:nvSpPr>
        <p:spPr>
          <a:xfrm>
            <a:off x="2209800" y="5924551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f9a30b448b_3_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f9a30b448b_2_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825" y="0"/>
            <a:ext cx="9144000" cy="424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f9a30b448b_2_330"/>
          <p:cNvPicPr preferRelativeResize="0"/>
          <p:nvPr/>
        </p:nvPicPr>
        <p:blipFill rotWithShape="1">
          <a:blip r:embed="rId4">
            <a:alphaModFix/>
          </a:blip>
          <a:srcRect b="3803" l="3528" r="2387" t="6039"/>
          <a:stretch/>
        </p:blipFill>
        <p:spPr>
          <a:xfrm>
            <a:off x="6681100" y="4557725"/>
            <a:ext cx="3900734" cy="14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f9a30b448b_2_330"/>
          <p:cNvSpPr/>
          <p:nvPr/>
        </p:nvSpPr>
        <p:spPr>
          <a:xfrm>
            <a:off x="10835800" y="2377850"/>
            <a:ext cx="816300" cy="3184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f9a30b448b_2_330"/>
          <p:cNvSpPr txBox="1"/>
          <p:nvPr/>
        </p:nvSpPr>
        <p:spPr>
          <a:xfrm>
            <a:off x="240400" y="4623025"/>
            <a:ext cx="644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voltage supply is 5V.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duty cycle is 20% (Pulse width is 2u sec, and the period is 10u sec).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output average should be 20*5/100 = 1 V.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Why is the average 1.1V ?</a:t>
            </a:r>
            <a:endParaRPr b="1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f9a30b448b_2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00" y="232377"/>
            <a:ext cx="9144000" cy="421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f9a30b448b_2_3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4267" y="4444350"/>
            <a:ext cx="3524925" cy="2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f9a30b448b_2_337"/>
          <p:cNvSpPr txBox="1"/>
          <p:nvPr/>
        </p:nvSpPr>
        <p:spPr>
          <a:xfrm>
            <a:off x="516167" y="4963225"/>
            <a:ext cx="53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rising and falling time are not 0. 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pulse is not a perfect square wave.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areas under the slopes will be add to the average voltage.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f9a30b448b_2_337"/>
          <p:cNvSpPr/>
          <p:nvPr/>
        </p:nvSpPr>
        <p:spPr>
          <a:xfrm>
            <a:off x="6725042" y="1388300"/>
            <a:ext cx="896400" cy="312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  <p:sp>
        <p:nvSpPr>
          <p:cNvPr id="296" name="Google Shape;29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 practice, we use a RC low pass filter to convert the square wave into a continuous analog voltage (bottom line)</a:t>
            </a:r>
            <a:endParaRPr sz="26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u="sng">
                <a:solidFill>
                  <a:schemeClr val="hlink"/>
                </a:solidFill>
                <a:hlinkClick r:id="rId3"/>
              </a:rPr>
              <a:t>Detailed explanation</a:t>
            </a:r>
            <a:endParaRPr sz="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1" y="2956425"/>
            <a:ext cx="801077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7"/>
          <p:cNvSpPr txBox="1"/>
          <p:nvPr/>
        </p:nvSpPr>
        <p:spPr>
          <a:xfrm>
            <a:off x="2743200" y="6168752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de9a1e4fa_1_2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id="101" name="Google Shape;101;g24de9a1e4fa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900" y="1417655"/>
            <a:ext cx="8054200" cy="4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9a30b448b_3_108"/>
          <p:cNvSpPr txBox="1"/>
          <p:nvPr>
            <p:ph type="title"/>
          </p:nvPr>
        </p:nvSpPr>
        <p:spPr>
          <a:xfrm>
            <a:off x="1117600" y="365125"/>
            <a:ext cx="9739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Logical interpretation</a:t>
            </a:r>
            <a:endParaRPr/>
          </a:p>
        </p:txBody>
      </p:sp>
      <p:sp>
        <p:nvSpPr>
          <p:cNvPr id="304" name="Google Shape;304;gf9a30b448b_3_108"/>
          <p:cNvSpPr txBox="1"/>
          <p:nvPr>
            <p:ph idx="1" type="body"/>
          </p:nvPr>
        </p:nvSpPr>
        <p:spPr>
          <a:xfrm>
            <a:off x="609600" y="1600200"/>
            <a:ext cx="11309100" cy="5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Digital signals have 2 states:</a:t>
            </a:r>
            <a:endParaRPr/>
          </a:p>
          <a:p>
            <a:pPr indent="-344531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6"/>
              <a:buChar char="–"/>
            </a:pPr>
            <a:r>
              <a:rPr lang="en-US" sz="3095"/>
              <a:t>a HIGH/ON state</a:t>
            </a:r>
            <a:endParaRPr sz="3325"/>
          </a:p>
          <a:p>
            <a:pPr indent="-344531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6"/>
              <a:buChar char="–"/>
            </a:pPr>
            <a:r>
              <a:rPr lang="en-US" sz="3095"/>
              <a:t>a LOW/OFF state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The state depends on the voltage received.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The levels of voltage correlated to a state are standardized.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Two of the most common standards are:</a:t>
            </a:r>
            <a:endParaRPr sz="3095"/>
          </a:p>
          <a:p>
            <a:pPr indent="-425132" lvl="0" marL="4572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5"/>
              <a:buAutoNum type="arabicPeriod"/>
            </a:pPr>
            <a:r>
              <a:rPr lang="en-US" sz="3095"/>
              <a:t>TTL Logic Levels</a:t>
            </a:r>
            <a:endParaRPr sz="3095"/>
          </a:p>
          <a:p>
            <a:pPr indent="-4251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95"/>
              <a:buAutoNum type="arabicPeriod"/>
            </a:pPr>
            <a:r>
              <a:rPr lang="en-US" sz="3095"/>
              <a:t>CMOS Logic Levels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gf9a30b448b_3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592" y="1517813"/>
            <a:ext cx="8190800" cy="38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f9a30b448b_3_113"/>
          <p:cNvSpPr txBox="1"/>
          <p:nvPr/>
        </p:nvSpPr>
        <p:spPr>
          <a:xfrm>
            <a:off x="10529467" y="6373100"/>
            <a:ext cx="15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9a30b448b_4_0"/>
          <p:cNvSpPr txBox="1"/>
          <p:nvPr>
            <p:ph type="title"/>
          </p:nvPr>
        </p:nvSpPr>
        <p:spPr>
          <a:xfrm>
            <a:off x="3639167" y="755075"/>
            <a:ext cx="395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200">
                <a:highlight>
                  <a:schemeClr val="lt1"/>
                </a:highlight>
              </a:rPr>
              <a:t>Be careful!</a:t>
            </a:r>
            <a:endParaRPr b="1" sz="3200">
              <a:highlight>
                <a:schemeClr val="lt1"/>
              </a:highlight>
            </a:endParaRPr>
          </a:p>
        </p:txBody>
      </p:sp>
      <p:sp>
        <p:nvSpPr>
          <p:cNvPr id="316" name="Google Shape;316;gf9a30b448b_4_0"/>
          <p:cNvSpPr txBox="1"/>
          <p:nvPr>
            <p:ph idx="1" type="body"/>
          </p:nvPr>
        </p:nvSpPr>
        <p:spPr>
          <a:xfrm>
            <a:off x="609600" y="23319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SzPts val="1800"/>
              <a:buNone/>
            </a:pPr>
            <a:r>
              <a:rPr lang="en-US" sz="2341">
                <a:highlight>
                  <a:schemeClr val="lt1"/>
                </a:highlight>
              </a:rPr>
              <a:t>It's important to know the voltage levels associated with the logical levels when you connect multiple devices. </a:t>
            </a:r>
            <a:endParaRPr sz="2341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SzPts val="1800"/>
              <a:buNone/>
            </a:pPr>
            <a:r>
              <a:rPr lang="en-US" sz="2341">
                <a:highlight>
                  <a:schemeClr val="lt1"/>
                </a:highlight>
              </a:rPr>
              <a:t>Imagine you send a signal from A to B. The High value output might have a voltage under the threshold value for the logical High of B. </a:t>
            </a:r>
            <a:endParaRPr sz="2341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37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41">
                <a:highlight>
                  <a:schemeClr val="lt1"/>
                </a:highlight>
              </a:rPr>
              <a:t>Moreover, if you go from 5V to 3.3 V, a step down circuit might be required.  Check the datasheet of the device B in order to have the maximum accepted input voltage at most equal with the voltage generated by the High signal of device A. </a:t>
            </a:r>
            <a:endParaRPr/>
          </a:p>
        </p:txBody>
      </p:sp>
      <p:sp>
        <p:nvSpPr>
          <p:cNvPr id="317" name="Google Shape;317;gf9a30b448b_4_0"/>
          <p:cNvSpPr txBox="1"/>
          <p:nvPr/>
        </p:nvSpPr>
        <p:spPr>
          <a:xfrm>
            <a:off x="9989992" y="5510050"/>
            <a:ext cx="220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f9a30b448b_4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400" y="297875"/>
            <a:ext cx="16002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Coding style</a:t>
            </a:r>
            <a:endParaRPr/>
          </a:p>
        </p:txBody>
      </p:sp>
      <p:sp>
        <p:nvSpPr>
          <p:cNvPr id="324" name="Google Shape;324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the matrix project, check github (work in progress, but it will be finished in time)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https://github.com/Irikos/arduino-style-guide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de9a1e4fa_1_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delay() vs millis()</a:t>
            </a:r>
            <a:endParaRPr/>
          </a:p>
        </p:txBody>
      </p:sp>
      <p:sp>
        <p:nvSpPr>
          <p:cNvPr id="330" name="Google Shape;330;g24de9a1e4fa_1_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delay(): </a:t>
            </a:r>
            <a:r>
              <a:rPr lang="en-US" sz="2000"/>
              <a:t>Pauses the program for a specific time. It prevents the program from doing anything else until that particular task is completed.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millis():</a:t>
            </a:r>
            <a:r>
              <a:rPr lang="en-US" sz="2000"/>
              <a:t> Returns the current number of milliseconds since the Arduino started.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what’s the connection between them?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Attendance check</a:t>
            </a:r>
            <a:endParaRPr/>
          </a:p>
        </p:txBody>
      </p:sp>
      <p:sp>
        <p:nvSpPr>
          <p:cNvPr id="336" name="Google Shape;33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Who’s missing?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descr="https://lh4.googleusercontent.com/iT0QYXxrvUYg9uuFgGSBAZnELCUPUu1wR3W0E6K7NZ2y0m5PYYvH6tDyL02gfbry7HldGCU-gB_pLoONu74T2NktAJjkDWvs9Upd6qvU_C_axCOekbaQPFaOMPY1y8JAnXwuelHd" id="107" name="Google Shape;107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0596" y="1600201"/>
            <a:ext cx="537080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de9a1e4fa_1_9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id="113" name="Google Shape;113;g24de9a1e4f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863" y="1089353"/>
            <a:ext cx="7206276" cy="51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de9a1e4fa_1_16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Atmega328</a:t>
            </a:r>
            <a:endParaRPr/>
          </a:p>
        </p:txBody>
      </p:sp>
      <p:sp>
        <p:nvSpPr>
          <p:cNvPr id="119" name="Google Shape;119;g24de9a1e4fa_1_16"/>
          <p:cNvSpPr txBox="1"/>
          <p:nvPr/>
        </p:nvSpPr>
        <p:spPr>
          <a:xfrm>
            <a:off x="1520650" y="5765475"/>
            <a:ext cx="83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https://web.mit.edu/6.111/volume2/www/f2018/handouts/ATmega328P.pdf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24de9a1e4fa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6064555" cy="404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4de9a1e4fa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355" y="1570038"/>
            <a:ext cx="5670245" cy="378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de9a1e4fa_1_26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Atmega328</a:t>
            </a:r>
            <a:endParaRPr b="1"/>
          </a:p>
        </p:txBody>
      </p:sp>
      <p:sp>
        <p:nvSpPr>
          <p:cNvPr id="127" name="Google Shape;127;g24de9a1e4fa_1_26"/>
          <p:cNvSpPr txBox="1"/>
          <p:nvPr/>
        </p:nvSpPr>
        <p:spPr>
          <a:xfrm>
            <a:off x="1520650" y="5765475"/>
            <a:ext cx="83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https://web.mit.edu/6.111/volume2/www/f2018/handouts/ATmega328P.pdf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24de9a1e4fa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75" y="1407475"/>
            <a:ext cx="6468859" cy="40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de9a1e4fa_1_43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Atmega328</a:t>
            </a:r>
            <a:endParaRPr b="1"/>
          </a:p>
        </p:txBody>
      </p:sp>
      <p:sp>
        <p:nvSpPr>
          <p:cNvPr id="134" name="Google Shape;134;g24de9a1e4fa_1_43"/>
          <p:cNvSpPr txBox="1"/>
          <p:nvPr/>
        </p:nvSpPr>
        <p:spPr>
          <a:xfrm>
            <a:off x="764700" y="1417650"/>
            <a:ext cx="10662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Atmel 8-bit AVR RISC-based Microcontroller Features: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Memory &amp; Storage: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 KB ISP flash (read-while-write)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 KB EEPROM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 KB SRAM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I/O &amp; Registers: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23 general-purpose I/O lines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32 general-purpose registers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Timers &amp; Interrupts: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 timer/counters (flexible compare modes)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Internal &amp; external interrupts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Communication: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USART (serial programmable)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2-wire serial interface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SPI serial port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Converters &amp; Other Features: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6-channel 10-bit A/D converter (8 in TQFP &amp; QFN/MLF)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Programmable watchdog timer (internal oscillator)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Power &amp; Voltage: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1.8 to 5.5 volts operation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 power-saving modes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de9a1e4fa_1_36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Atmega328</a:t>
            </a:r>
            <a:endParaRPr b="1"/>
          </a:p>
        </p:txBody>
      </p:sp>
      <p:sp>
        <p:nvSpPr>
          <p:cNvPr id="140" name="Google Shape;140;g24de9a1e4fa_1_36"/>
          <p:cNvSpPr txBox="1"/>
          <p:nvPr/>
        </p:nvSpPr>
        <p:spPr>
          <a:xfrm>
            <a:off x="1520650" y="5765475"/>
            <a:ext cx="83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https://web.mit.edu/6.111/volume2/www/f2018/handouts/ATmega328P.pdf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4de9a1e4fa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200" y="1570038"/>
            <a:ext cx="6061596" cy="404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6C5E0EFD45A41BAE1930261B7EAAC" ma:contentTypeVersion="10" ma:contentTypeDescription="Create a new document." ma:contentTypeScope="" ma:versionID="7caacd4395974bde465b35ed0244dccb">
  <xsd:schema xmlns:xsd="http://www.w3.org/2001/XMLSchema" xmlns:xs="http://www.w3.org/2001/XMLSchema" xmlns:p="http://schemas.microsoft.com/office/2006/metadata/properties" xmlns:ns2="01e14256-7e3b-40de-a164-22bb769e3f96" xmlns:ns3="87b9a8d8-25bc-48b3-af1a-2a071e6b1cb5" targetNamespace="http://schemas.microsoft.com/office/2006/metadata/properties" ma:root="true" ma:fieldsID="7d74dea38221ae66c2f12c1f36963d49" ns2:_="" ns3:_="">
    <xsd:import namespace="01e14256-7e3b-40de-a164-22bb769e3f96"/>
    <xsd:import namespace="87b9a8d8-25bc-48b3-af1a-2a071e6b1c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14256-7e3b-40de-a164-22bb769e3f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9a8d8-25bc-48b3-af1a-2a071e6b1c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6b23c82-b81d-4624-a0e7-e005bfe2a524}" ma:internalName="TaxCatchAll" ma:showField="CatchAllData" ma:web="87b9a8d8-25bc-48b3-af1a-2a071e6b1c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9a8d8-25bc-48b3-af1a-2a071e6b1cb5" xsi:nil="true"/>
    <lcf76f155ced4ddcb4097134ff3c332f xmlns="01e14256-7e3b-40de-a164-22bb769e3f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103FA12-A33E-4432-8D12-833955CC77E3}"/>
</file>

<file path=customXml/itemProps2.xml><?xml version="1.0" encoding="utf-8"?>
<ds:datastoreItem xmlns:ds="http://schemas.openxmlformats.org/officeDocument/2006/customXml" ds:itemID="{806CE544-1971-43DC-997A-260CBF47896E}"/>
</file>

<file path=customXml/itemProps3.xml><?xml version="1.0" encoding="utf-8"?>
<ds:datastoreItem xmlns:ds="http://schemas.openxmlformats.org/officeDocument/2006/customXml" ds:itemID="{21DCA12E-38B9-4ABE-ADAE-82FC827D8DBE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Andrei Dumitriu</dc:creator>
  <dcterms:created xsi:type="dcterms:W3CDTF">2019-10-29T18:21:13Z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0x010100C596C5E0EFD45A41BAE1930261B7EAAC</vt:lpwstr>
  </property>
</Properties>
</file>